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68" r:id="rId2"/>
    <p:sldId id="262" r:id="rId3"/>
    <p:sldId id="284" r:id="rId4"/>
    <p:sldId id="273" r:id="rId5"/>
    <p:sldId id="281" r:id="rId6"/>
    <p:sldId id="283" r:id="rId7"/>
    <p:sldId id="282" r:id="rId8"/>
    <p:sldId id="285" r:id="rId9"/>
    <p:sldId id="286" r:id="rId10"/>
    <p:sldId id="291" r:id="rId11"/>
    <p:sldId id="292" r:id="rId12"/>
    <p:sldId id="290" r:id="rId13"/>
    <p:sldId id="287" r:id="rId14"/>
    <p:sldId id="288" r:id="rId15"/>
    <p:sldId id="289" r:id="rId16"/>
    <p:sldId id="27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jhzuy0bul3SEZQLc+NyCZy6hFQ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EB3742-F986-2444-A214-E13370E16C0F}" v="59" dt="2021-05-25T10:17:47.836"/>
  </p1510:revLst>
</p1510:revInfo>
</file>

<file path=ppt/tableStyles.xml><?xml version="1.0" encoding="utf-8"?>
<a:tblStyleLst xmlns:a="http://schemas.openxmlformats.org/drawingml/2006/main" def="{45304E6E-8E54-418E-B111-5B4D1EC3D9D0}">
  <a:tblStyle styleId="{45304E6E-8E54-418E-B111-5B4D1EC3D9D0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6"/>
    <p:restoredTop sz="94694"/>
  </p:normalViewPr>
  <p:slideViewPr>
    <p:cSldViewPr snapToGrid="0">
      <p:cViewPr>
        <p:scale>
          <a:sx n="119" d="100"/>
          <a:sy n="119" d="100"/>
        </p:scale>
        <p:origin x="776" y="8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Nanum Pen Script" panose="03040600000000000000" pitchFamily="66" charset="-127"/>
        <a:ea typeface="Nanum Pen Script" panose="03040600000000000000" pitchFamily="66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44dcee17b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Nanum Pen Script" panose="03040600000000000000" pitchFamily="66" charset="-127"/>
              <a:ea typeface="Nanum Pen Script" panose="03040600000000000000" pitchFamily="66" charset="-127"/>
              <a:sym typeface="Arial"/>
            </a:endParaRPr>
          </a:p>
        </p:txBody>
      </p:sp>
      <p:sp>
        <p:nvSpPr>
          <p:cNvPr id="145" name="Google Shape;145;gc44dcee17b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44dcee17b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Nanum Pen Script" panose="03040600000000000000" pitchFamily="66" charset="-127"/>
              <a:ea typeface="Nanum Pen Script" panose="03040600000000000000" pitchFamily="66" charset="-127"/>
              <a:sym typeface="Arial"/>
            </a:endParaRPr>
          </a:p>
        </p:txBody>
      </p:sp>
      <p:sp>
        <p:nvSpPr>
          <p:cNvPr id="145" name="Google Shape;145;gc44dcee17b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6926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44dcee17b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Nanum Pen Script" panose="03040600000000000000" pitchFamily="66" charset="-127"/>
              <a:ea typeface="Nanum Pen Script" panose="03040600000000000000" pitchFamily="66" charset="-127"/>
              <a:sym typeface="Arial"/>
            </a:endParaRPr>
          </a:p>
        </p:txBody>
      </p:sp>
      <p:sp>
        <p:nvSpPr>
          <p:cNvPr id="145" name="Google Shape;145;gc44dcee17b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545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44dcee17b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Nanum Pen Script" panose="03040600000000000000" pitchFamily="66" charset="-127"/>
              <a:ea typeface="Nanum Pen Script" panose="03040600000000000000" pitchFamily="66" charset="-127"/>
              <a:sym typeface="Arial"/>
            </a:endParaRPr>
          </a:p>
        </p:txBody>
      </p:sp>
      <p:sp>
        <p:nvSpPr>
          <p:cNvPr id="145" name="Google Shape;145;gc44dcee17b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0408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44dcee17b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Nanum Pen Script" panose="03040600000000000000" pitchFamily="66" charset="-127"/>
              <a:ea typeface="Nanum Pen Script" panose="03040600000000000000" pitchFamily="66" charset="-127"/>
              <a:sym typeface="Arial"/>
            </a:endParaRPr>
          </a:p>
        </p:txBody>
      </p:sp>
      <p:sp>
        <p:nvSpPr>
          <p:cNvPr id="145" name="Google Shape;145;gc44dcee17b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2646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44dcee17b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Nanum Pen Script" panose="03040600000000000000" pitchFamily="66" charset="-127"/>
              <a:ea typeface="Nanum Pen Script" panose="03040600000000000000" pitchFamily="66" charset="-127"/>
              <a:sym typeface="Arial"/>
            </a:endParaRPr>
          </a:p>
        </p:txBody>
      </p:sp>
      <p:sp>
        <p:nvSpPr>
          <p:cNvPr id="145" name="Google Shape;145;gc44dcee17b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9005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44dcee17b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Nanum Pen Script" panose="03040600000000000000" pitchFamily="66" charset="-127"/>
              <a:ea typeface="Nanum Pen Script" panose="03040600000000000000" pitchFamily="66" charset="-127"/>
              <a:sym typeface="Arial"/>
            </a:endParaRPr>
          </a:p>
        </p:txBody>
      </p:sp>
      <p:sp>
        <p:nvSpPr>
          <p:cNvPr id="145" name="Google Shape;145;gc44dcee17b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2997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44dcee17b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Nanum Pen Script" panose="03040600000000000000" pitchFamily="66" charset="-127"/>
              <a:ea typeface="Nanum Pen Script" panose="03040600000000000000" pitchFamily="66" charset="-127"/>
              <a:sym typeface="Arial"/>
            </a:endParaRPr>
          </a:p>
        </p:txBody>
      </p:sp>
      <p:sp>
        <p:nvSpPr>
          <p:cNvPr id="145" name="Google Shape;145;gc44dcee17b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201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44dcee17b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Nanum Pen Script" panose="03040600000000000000" pitchFamily="66" charset="-127"/>
              <a:ea typeface="Nanum Pen Script" panose="03040600000000000000" pitchFamily="66" charset="-127"/>
              <a:sym typeface="Arial"/>
            </a:endParaRPr>
          </a:p>
        </p:txBody>
      </p:sp>
      <p:sp>
        <p:nvSpPr>
          <p:cNvPr id="145" name="Google Shape;145;gc44dcee17b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5580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44dcee17b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Nanum Pen Script" panose="03040600000000000000" pitchFamily="66" charset="-127"/>
              <a:ea typeface="Nanum Pen Script" panose="03040600000000000000" pitchFamily="66" charset="-127"/>
              <a:sym typeface="Arial"/>
            </a:endParaRPr>
          </a:p>
        </p:txBody>
      </p:sp>
      <p:sp>
        <p:nvSpPr>
          <p:cNvPr id="145" name="Google Shape;145;gc44dcee17b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763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44dcee17b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Nanum Pen Script" panose="03040600000000000000" pitchFamily="66" charset="-127"/>
              <a:ea typeface="Nanum Pen Script" panose="03040600000000000000" pitchFamily="66" charset="-127"/>
              <a:sym typeface="Arial"/>
            </a:endParaRPr>
          </a:p>
        </p:txBody>
      </p:sp>
      <p:sp>
        <p:nvSpPr>
          <p:cNvPr id="145" name="Google Shape;145;gc44dcee17b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9104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44dcee17b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Nanum Pen Script" panose="03040600000000000000" pitchFamily="66" charset="-127"/>
              <a:ea typeface="Nanum Pen Script" panose="03040600000000000000" pitchFamily="66" charset="-127"/>
              <a:sym typeface="Arial"/>
            </a:endParaRPr>
          </a:p>
        </p:txBody>
      </p:sp>
      <p:sp>
        <p:nvSpPr>
          <p:cNvPr id="145" name="Google Shape;145;gc44dcee17b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9782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44dcee17b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Nanum Pen Script" panose="03040600000000000000" pitchFamily="66" charset="-127"/>
              <a:ea typeface="Nanum Pen Script" panose="03040600000000000000" pitchFamily="66" charset="-127"/>
              <a:sym typeface="Arial"/>
            </a:endParaRPr>
          </a:p>
        </p:txBody>
      </p:sp>
      <p:sp>
        <p:nvSpPr>
          <p:cNvPr id="145" name="Google Shape;145;gc44dcee17b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5985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44dcee17b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Nanum Pen Script" panose="03040600000000000000" pitchFamily="66" charset="-127"/>
              <a:ea typeface="Nanum Pen Script" panose="03040600000000000000" pitchFamily="66" charset="-127"/>
              <a:sym typeface="Arial"/>
            </a:endParaRPr>
          </a:p>
        </p:txBody>
      </p:sp>
      <p:sp>
        <p:nvSpPr>
          <p:cNvPr id="145" name="Google Shape;145;gc44dcee17b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2618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44dcee17b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Nanum Pen Script" panose="03040600000000000000" pitchFamily="66" charset="-127"/>
              <a:ea typeface="Nanum Pen Script" panose="03040600000000000000" pitchFamily="66" charset="-127"/>
              <a:sym typeface="Arial"/>
            </a:endParaRPr>
          </a:p>
        </p:txBody>
      </p:sp>
      <p:sp>
        <p:nvSpPr>
          <p:cNvPr id="145" name="Google Shape;145;gc44dcee17b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929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 b="0" i="0"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 b="0" i="0"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i="0"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0" i="0"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5" name="Google Shape;1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i="0"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Google Shape;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0" i="0"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0" i="0"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4" name="Google Shape;3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Arial"/>
              <a:sym typeface="Arial"/>
            </a:endParaRPr>
          </a:p>
        </p:txBody>
      </p:sp>
      <p:sp>
        <p:nvSpPr>
          <p:cNvPr id="37" name="Google Shape;37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 b="0" i="0"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8" name="Google Shape;38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0" i="0"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9" name="Google Shape;39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i="0"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</a:lstStyle>
          <a:p>
            <a:endParaRPr dirty="0"/>
          </a:p>
        </p:txBody>
      </p:sp>
      <p:sp>
        <p:nvSpPr>
          <p:cNvPr id="43" name="Google Shape;4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Nanum Pen Script" panose="03040600000000000000" pitchFamily="66" charset="-127"/>
          <a:ea typeface="Nanum Pen Script" panose="03040600000000000000" pitchFamily="66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Nanum Pen Script" panose="03040600000000000000" pitchFamily="66" charset="-127"/>
          <a:ea typeface="Nanum Pen Script" panose="03040600000000000000" pitchFamily="66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4B993-D1D9-4FF9-9049-190B1DE61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5305" y="2045960"/>
            <a:ext cx="8520600" cy="841800"/>
          </a:xfrm>
        </p:spPr>
        <p:txBody>
          <a:bodyPr>
            <a:noAutofit/>
          </a:bodyPr>
          <a:lstStyle/>
          <a:p>
            <a:r>
              <a:rPr lang="ko-KR" altLang="en-US" sz="4400" dirty="0" err="1"/>
              <a:t>딥러닝</a:t>
            </a:r>
            <a:r>
              <a:rPr lang="ko-KR" altLang="en-US" sz="4400" dirty="0"/>
              <a:t> 논문 구현 스터디 </a:t>
            </a:r>
            <a:r>
              <a:rPr lang="en-US" altLang="ko-KR" sz="4400" dirty="0"/>
              <a:t>–</a:t>
            </a:r>
            <a:r>
              <a:rPr lang="ko-KR" altLang="en-US" sz="4400" dirty="0"/>
              <a:t> </a:t>
            </a:r>
            <a:r>
              <a:rPr lang="en-US" altLang="ko-KR" sz="4400" dirty="0"/>
              <a:t>1</a:t>
            </a:r>
            <a:r>
              <a:rPr lang="ko-KR" altLang="en-US" sz="4400" dirty="0"/>
              <a:t>팀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1078F49-1549-4D2E-81A6-DD5690E330CF}"/>
              </a:ext>
            </a:extLst>
          </p:cNvPr>
          <p:cNvSpPr txBox="1">
            <a:spLocks/>
          </p:cNvSpPr>
          <p:nvPr/>
        </p:nvSpPr>
        <p:spPr>
          <a:xfrm>
            <a:off x="2001713" y="2887760"/>
            <a:ext cx="6395965" cy="1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김민규</a:t>
            </a:r>
            <a:r>
              <a:rPr lang="en-US" altLang="ko-KR" sz="11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lang="ko-KR" altLang="en-US" sz="11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lang="ko-KR" altLang="en-US" sz="11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문상헌</a:t>
            </a:r>
            <a:r>
              <a:rPr lang="en-US" altLang="ko-KR" sz="11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lang="ko-KR" altLang="en-US" sz="11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조원</a:t>
            </a:r>
          </a:p>
        </p:txBody>
      </p:sp>
      <p:grpSp>
        <p:nvGrpSpPr>
          <p:cNvPr id="4" name="Google Shape;149;gc44dcee17b_2_97">
            <a:extLst>
              <a:ext uri="{FF2B5EF4-FFF2-40B4-BE49-F238E27FC236}">
                <a16:creationId xmlns:a16="http://schemas.microsoft.com/office/drawing/2014/main" id="{99D36EFB-2E1E-4FD0-A193-69E7E7B67C3A}"/>
              </a:ext>
            </a:extLst>
          </p:cNvPr>
          <p:cNvGrpSpPr/>
          <p:nvPr/>
        </p:nvGrpSpPr>
        <p:grpSpPr>
          <a:xfrm>
            <a:off x="7142287" y="0"/>
            <a:ext cx="1443039" cy="5146034"/>
            <a:chOff x="3023419" y="1430594"/>
            <a:chExt cx="2164450" cy="2156700"/>
          </a:xfrm>
        </p:grpSpPr>
        <p:sp>
          <p:nvSpPr>
            <p:cNvPr id="5" name="Google Shape;150;gc44dcee17b_2_97">
              <a:extLst>
                <a:ext uri="{FF2B5EF4-FFF2-40B4-BE49-F238E27FC236}">
                  <a16:creationId xmlns:a16="http://schemas.microsoft.com/office/drawing/2014/main" id="{9CDA9F05-3AA6-475A-8152-10985719E8C8}"/>
                </a:ext>
              </a:extLst>
            </p:cNvPr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6" name="Google Shape;151;gc44dcee17b_2_97">
              <a:extLst>
                <a:ext uri="{FF2B5EF4-FFF2-40B4-BE49-F238E27FC236}">
                  <a16:creationId xmlns:a16="http://schemas.microsoft.com/office/drawing/2014/main" id="{73E6FB2F-1D22-46B2-999B-5C6F7B2643C3}"/>
                </a:ext>
              </a:extLst>
            </p:cNvPr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7" name="Google Shape;152;gc44dcee17b_2_97">
              <a:extLst>
                <a:ext uri="{FF2B5EF4-FFF2-40B4-BE49-F238E27FC236}">
                  <a16:creationId xmlns:a16="http://schemas.microsoft.com/office/drawing/2014/main" id="{A968D932-52C5-4BB4-A447-FE3C00C063B0}"/>
                </a:ext>
              </a:extLst>
            </p:cNvPr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548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44dcee17b_2_97"/>
          <p:cNvSpPr txBox="1"/>
          <p:nvPr/>
        </p:nvSpPr>
        <p:spPr>
          <a:xfrm>
            <a:off x="0" y="-2534"/>
            <a:ext cx="4248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>
              <a:lnSpc>
                <a:spcPct val="90000"/>
              </a:lnSpc>
              <a:buSzPts val="2700"/>
            </a:pPr>
            <a:r>
              <a:rPr lang="en" altLang="ko-KR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Faster R-CNN </a:t>
            </a:r>
            <a:r>
              <a:rPr lang="ko-KR" altLang="en-US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구현</a:t>
            </a:r>
          </a:p>
        </p:txBody>
      </p:sp>
      <p:sp>
        <p:nvSpPr>
          <p:cNvPr id="148" name="Google Shape;148;gc44dcee17b_2_97"/>
          <p:cNvSpPr txBox="1">
            <a:spLocks noGrp="1"/>
          </p:cNvSpPr>
          <p:nvPr>
            <p:ph type="subTitle" idx="1"/>
          </p:nvPr>
        </p:nvSpPr>
        <p:spPr>
          <a:xfrm>
            <a:off x="118662" y="168171"/>
            <a:ext cx="36936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indent="0" algn="l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" altLang="ko-KR" sz="2300" dirty="0">
                <a:solidFill>
                  <a:srgbClr val="000000"/>
                </a:solidFill>
              </a:rPr>
              <a:t>Faster R-CNN </a:t>
            </a:r>
            <a:r>
              <a:rPr lang="ko-KR" altLang="en-US" sz="2300" dirty="0">
                <a:solidFill>
                  <a:srgbClr val="000000"/>
                </a:solidFill>
              </a:rPr>
              <a:t>구현</a:t>
            </a:r>
          </a:p>
        </p:txBody>
      </p:sp>
      <p:grpSp>
        <p:nvGrpSpPr>
          <p:cNvPr id="149" name="Google Shape;149;gc44dcee17b_2_97"/>
          <p:cNvGrpSpPr/>
          <p:nvPr/>
        </p:nvGrpSpPr>
        <p:grpSpPr>
          <a:xfrm>
            <a:off x="7193082" y="-2534"/>
            <a:ext cx="1443039" cy="202298"/>
            <a:chOff x="3023419" y="1430594"/>
            <a:chExt cx="2164450" cy="2156700"/>
          </a:xfrm>
        </p:grpSpPr>
        <p:sp>
          <p:nvSpPr>
            <p:cNvPr id="150" name="Google Shape;150;gc44dcee17b_2_97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1" name="Google Shape;151;gc44dcee17b_2_97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2" name="Google Shape;152;gc44dcee17b_2_97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334DB82-CE15-AD42-AD94-38A749491E78}"/>
              </a:ext>
            </a:extLst>
          </p:cNvPr>
          <p:cNvSpPr txBox="1"/>
          <p:nvPr/>
        </p:nvSpPr>
        <p:spPr>
          <a:xfrm>
            <a:off x="118662" y="711588"/>
            <a:ext cx="3316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Gradient </a:t>
            </a: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계산</a:t>
            </a:r>
            <a:r>
              <a:rPr kumimoji="1" lang="en-US" altLang="ko-KR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적용 </a:t>
            </a:r>
            <a:r>
              <a:rPr kumimoji="1" lang="en-US" altLang="ko-KR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:</a:t>
            </a: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kumimoji="1" lang="en-US" altLang="ko-KR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RPN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17D84B9-7FAE-004C-8CE3-CF462F893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82" y="1111698"/>
            <a:ext cx="4397735" cy="354002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693EA19-982F-FE4E-8EC0-482D492E3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537" y="2871393"/>
            <a:ext cx="4174081" cy="178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09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44dcee17b_2_97"/>
          <p:cNvSpPr txBox="1"/>
          <p:nvPr/>
        </p:nvSpPr>
        <p:spPr>
          <a:xfrm>
            <a:off x="0" y="-2534"/>
            <a:ext cx="4248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>
              <a:lnSpc>
                <a:spcPct val="90000"/>
              </a:lnSpc>
              <a:buSzPts val="2700"/>
            </a:pPr>
            <a:r>
              <a:rPr lang="en" altLang="ko-KR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Faster R-CNN </a:t>
            </a:r>
            <a:r>
              <a:rPr lang="ko-KR" altLang="en-US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구현</a:t>
            </a:r>
          </a:p>
        </p:txBody>
      </p:sp>
      <p:sp>
        <p:nvSpPr>
          <p:cNvPr id="148" name="Google Shape;148;gc44dcee17b_2_97"/>
          <p:cNvSpPr txBox="1">
            <a:spLocks noGrp="1"/>
          </p:cNvSpPr>
          <p:nvPr>
            <p:ph type="subTitle" idx="1"/>
          </p:nvPr>
        </p:nvSpPr>
        <p:spPr>
          <a:xfrm>
            <a:off x="118662" y="168171"/>
            <a:ext cx="36936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indent="0" algn="l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" altLang="ko-KR" sz="2300" dirty="0">
                <a:solidFill>
                  <a:srgbClr val="000000"/>
                </a:solidFill>
              </a:rPr>
              <a:t>Faster R-CNN </a:t>
            </a:r>
            <a:r>
              <a:rPr lang="ko-KR" altLang="en-US" sz="2300" dirty="0">
                <a:solidFill>
                  <a:srgbClr val="000000"/>
                </a:solidFill>
              </a:rPr>
              <a:t>구현</a:t>
            </a:r>
          </a:p>
        </p:txBody>
      </p:sp>
      <p:grpSp>
        <p:nvGrpSpPr>
          <p:cNvPr id="149" name="Google Shape;149;gc44dcee17b_2_97"/>
          <p:cNvGrpSpPr/>
          <p:nvPr/>
        </p:nvGrpSpPr>
        <p:grpSpPr>
          <a:xfrm>
            <a:off x="7193082" y="-2534"/>
            <a:ext cx="1443039" cy="202298"/>
            <a:chOff x="3023419" y="1430594"/>
            <a:chExt cx="2164450" cy="2156700"/>
          </a:xfrm>
        </p:grpSpPr>
        <p:sp>
          <p:nvSpPr>
            <p:cNvPr id="150" name="Google Shape;150;gc44dcee17b_2_97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1" name="Google Shape;151;gc44dcee17b_2_97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2" name="Google Shape;152;gc44dcee17b_2_97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334DB82-CE15-AD42-AD94-38A749491E78}"/>
              </a:ext>
            </a:extLst>
          </p:cNvPr>
          <p:cNvSpPr txBox="1"/>
          <p:nvPr/>
        </p:nvSpPr>
        <p:spPr>
          <a:xfrm>
            <a:off x="118662" y="713016"/>
            <a:ext cx="3316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Gradient </a:t>
            </a: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계산</a:t>
            </a:r>
            <a:r>
              <a:rPr kumimoji="1" lang="en-US" altLang="ko-KR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적용</a:t>
            </a:r>
            <a:r>
              <a:rPr kumimoji="1" lang="en-US" altLang="ko-KR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: Fast R-CNN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7D84B9-7FAE-004C-8CE3-CF462F8930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7834" y="1111698"/>
            <a:ext cx="4159454" cy="38636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93EA19-982F-FE4E-8EC0-482D492E3B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28921" y="2463177"/>
            <a:ext cx="4209501" cy="227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34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44dcee17b_2_97"/>
          <p:cNvSpPr txBox="1"/>
          <p:nvPr/>
        </p:nvSpPr>
        <p:spPr>
          <a:xfrm>
            <a:off x="0" y="-2534"/>
            <a:ext cx="4248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>
              <a:lnSpc>
                <a:spcPct val="90000"/>
              </a:lnSpc>
              <a:buSzPts val="2700"/>
            </a:pPr>
            <a:r>
              <a:rPr lang="en" altLang="ko-KR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Faster R-CNN </a:t>
            </a:r>
            <a:r>
              <a:rPr lang="ko-KR" altLang="en-US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구현</a:t>
            </a:r>
          </a:p>
        </p:txBody>
      </p:sp>
      <p:sp>
        <p:nvSpPr>
          <p:cNvPr id="148" name="Google Shape;148;gc44dcee17b_2_97"/>
          <p:cNvSpPr txBox="1">
            <a:spLocks noGrp="1"/>
          </p:cNvSpPr>
          <p:nvPr>
            <p:ph type="subTitle" idx="1"/>
          </p:nvPr>
        </p:nvSpPr>
        <p:spPr>
          <a:xfrm>
            <a:off x="118662" y="168171"/>
            <a:ext cx="36936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indent="0" algn="l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" altLang="ko-KR" sz="2300" dirty="0">
                <a:solidFill>
                  <a:srgbClr val="000000"/>
                </a:solidFill>
              </a:rPr>
              <a:t>Faster R-CNN </a:t>
            </a:r>
            <a:r>
              <a:rPr lang="ko-KR" altLang="en-US" sz="2300" dirty="0">
                <a:solidFill>
                  <a:srgbClr val="000000"/>
                </a:solidFill>
              </a:rPr>
              <a:t>구현</a:t>
            </a:r>
          </a:p>
        </p:txBody>
      </p:sp>
      <p:grpSp>
        <p:nvGrpSpPr>
          <p:cNvPr id="149" name="Google Shape;149;gc44dcee17b_2_97"/>
          <p:cNvGrpSpPr/>
          <p:nvPr/>
        </p:nvGrpSpPr>
        <p:grpSpPr>
          <a:xfrm>
            <a:off x="7193082" y="-2534"/>
            <a:ext cx="1443039" cy="202298"/>
            <a:chOff x="3023419" y="1430594"/>
            <a:chExt cx="2164450" cy="2156700"/>
          </a:xfrm>
        </p:grpSpPr>
        <p:sp>
          <p:nvSpPr>
            <p:cNvPr id="150" name="Google Shape;150;gc44dcee17b_2_97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1" name="Google Shape;151;gc44dcee17b_2_97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2" name="Google Shape;152;gc44dcee17b_2_97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334DB82-CE15-AD42-AD94-38A749491E78}"/>
              </a:ext>
            </a:extLst>
          </p:cNvPr>
          <p:cNvSpPr txBox="1"/>
          <p:nvPr/>
        </p:nvSpPr>
        <p:spPr>
          <a:xfrm>
            <a:off x="189417" y="742366"/>
            <a:ext cx="33168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훈련</a:t>
            </a:r>
            <a:endParaRPr kumimoji="1" lang="en-US" altLang="ko-KR" sz="25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13E7F77-291E-A34A-91D4-594755D6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210984"/>
            <a:ext cx="7829550" cy="11416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7BD77B-ED5A-484D-B602-C4B63F9055DD}"/>
              </a:ext>
            </a:extLst>
          </p:cNvPr>
          <p:cNvSpPr txBox="1"/>
          <p:nvPr/>
        </p:nvSpPr>
        <p:spPr>
          <a:xfrm>
            <a:off x="4110176" y="2387084"/>
            <a:ext cx="92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RPN</a:t>
            </a:r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훈련</a:t>
            </a:r>
            <a:endParaRPr kumimoji="1" lang="en-US" altLang="ko-KR" sz="1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C7009B-B140-8D41-88DC-AA9F6033F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04" y="2928364"/>
            <a:ext cx="7126058" cy="4591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05813A3-4411-7C48-A9A1-F3F02936B977}"/>
              </a:ext>
            </a:extLst>
          </p:cNvPr>
          <p:cNvSpPr txBox="1"/>
          <p:nvPr/>
        </p:nvSpPr>
        <p:spPr>
          <a:xfrm>
            <a:off x="3822655" y="3387466"/>
            <a:ext cx="149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Fast R-CNN</a:t>
            </a:r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훈련</a:t>
            </a:r>
            <a:endParaRPr kumimoji="1" lang="en-US" altLang="ko-KR" sz="1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520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44dcee17b_2_97"/>
          <p:cNvSpPr txBox="1"/>
          <p:nvPr/>
        </p:nvSpPr>
        <p:spPr>
          <a:xfrm>
            <a:off x="0" y="-2534"/>
            <a:ext cx="4248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>
              <a:lnSpc>
                <a:spcPct val="90000"/>
              </a:lnSpc>
              <a:buSzPts val="2700"/>
            </a:pPr>
            <a:r>
              <a:rPr lang="en" altLang="ko-KR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Faster R-CNN </a:t>
            </a:r>
            <a:r>
              <a:rPr lang="ko-KR" altLang="en-US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구현</a:t>
            </a:r>
          </a:p>
        </p:txBody>
      </p:sp>
      <p:sp>
        <p:nvSpPr>
          <p:cNvPr id="148" name="Google Shape;148;gc44dcee17b_2_97"/>
          <p:cNvSpPr txBox="1">
            <a:spLocks noGrp="1"/>
          </p:cNvSpPr>
          <p:nvPr>
            <p:ph type="subTitle" idx="1"/>
          </p:nvPr>
        </p:nvSpPr>
        <p:spPr>
          <a:xfrm>
            <a:off x="118662" y="168171"/>
            <a:ext cx="36936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indent="0" algn="l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" altLang="ko-KR" sz="2300" dirty="0">
                <a:solidFill>
                  <a:srgbClr val="000000"/>
                </a:solidFill>
              </a:rPr>
              <a:t>Faster R-CNN </a:t>
            </a:r>
            <a:r>
              <a:rPr lang="ko-KR" altLang="en-US" sz="2300" dirty="0">
                <a:solidFill>
                  <a:srgbClr val="000000"/>
                </a:solidFill>
              </a:rPr>
              <a:t>구현</a:t>
            </a:r>
          </a:p>
        </p:txBody>
      </p:sp>
      <p:grpSp>
        <p:nvGrpSpPr>
          <p:cNvPr id="149" name="Google Shape;149;gc44dcee17b_2_97"/>
          <p:cNvGrpSpPr/>
          <p:nvPr/>
        </p:nvGrpSpPr>
        <p:grpSpPr>
          <a:xfrm>
            <a:off x="7193082" y="-2534"/>
            <a:ext cx="1443039" cy="202298"/>
            <a:chOff x="3023419" y="1430594"/>
            <a:chExt cx="2164450" cy="2156700"/>
          </a:xfrm>
        </p:grpSpPr>
        <p:sp>
          <p:nvSpPr>
            <p:cNvPr id="150" name="Google Shape;150;gc44dcee17b_2_97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1" name="Google Shape;151;gc44dcee17b_2_97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2" name="Google Shape;152;gc44dcee17b_2_97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B56CFEE-646E-094E-B3B6-85A7CCAE3ABD}"/>
              </a:ext>
            </a:extLst>
          </p:cNvPr>
          <p:cNvSpPr txBox="1"/>
          <p:nvPr/>
        </p:nvSpPr>
        <p:spPr>
          <a:xfrm>
            <a:off x="307022" y="743794"/>
            <a:ext cx="3316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테스트 결과</a:t>
            </a: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(RPN)</a:t>
            </a:r>
          </a:p>
        </p:txBody>
      </p:sp>
      <p:pic>
        <p:nvPicPr>
          <p:cNvPr id="3" name="그림 2" descr="실내, 가구이(가) 표시된 사진&#10;&#10;자동 생성된 설명">
            <a:extLst>
              <a:ext uri="{FF2B5EF4-FFF2-40B4-BE49-F238E27FC236}">
                <a16:creationId xmlns:a16="http://schemas.microsoft.com/office/drawing/2014/main" id="{4A14AAF6-2CD5-254A-A1EB-EF56FECAC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62" y="1134319"/>
            <a:ext cx="3175000" cy="2374900"/>
          </a:xfrm>
          <a:prstGeom prst="rect">
            <a:avLst/>
          </a:prstGeom>
        </p:spPr>
      </p:pic>
      <p:pic>
        <p:nvPicPr>
          <p:cNvPr id="6" name="그림 5" descr="텍스트, 선화이(가) 표시된 사진&#10;&#10;자동 생성된 설명">
            <a:extLst>
              <a:ext uri="{FF2B5EF4-FFF2-40B4-BE49-F238E27FC236}">
                <a16:creationId xmlns:a16="http://schemas.microsoft.com/office/drawing/2014/main" id="{3A81BDC1-E726-9040-A032-DB55CFEBA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045" y="2061419"/>
            <a:ext cx="2844800" cy="1447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CD2A82-68A5-4F4D-A9F1-CF83CAD715A1}"/>
              </a:ext>
            </a:extLst>
          </p:cNvPr>
          <p:cNvSpPr txBox="1"/>
          <p:nvPr/>
        </p:nvSpPr>
        <p:spPr>
          <a:xfrm>
            <a:off x="937954" y="4009181"/>
            <a:ext cx="6621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훈련이 제대로 안된 </a:t>
            </a: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RPN</a:t>
            </a:r>
            <a:r>
              <a:rPr kumimoji="1" lang="ko-KR" altLang="en-US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에서 </a:t>
            </a:r>
            <a:r>
              <a:rPr kumimoji="1" lang="en-US" altLang="ko-KR" sz="16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RoI</a:t>
            </a:r>
            <a:r>
              <a:rPr kumimoji="1" lang="ko-KR" altLang="en-US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생성 </a:t>
            </a: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-&gt;</a:t>
            </a:r>
            <a:r>
              <a:rPr kumimoji="1" lang="ko-KR" altLang="en-US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제대로 된 </a:t>
            </a:r>
            <a:r>
              <a:rPr kumimoji="1" lang="en-US" altLang="ko-KR" sz="16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RoI</a:t>
            </a:r>
            <a:r>
              <a:rPr kumimoji="1" lang="ko-KR" altLang="en-US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가 없음 </a:t>
            </a: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-&gt;</a:t>
            </a:r>
            <a:r>
              <a:rPr kumimoji="1" lang="ko-KR" altLang="en-US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Fast R-CNN</a:t>
            </a:r>
            <a:r>
              <a:rPr kumimoji="1" lang="ko-KR" altLang="en-US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에서 </a:t>
            </a:r>
            <a:r>
              <a:rPr kumimoji="1" lang="ko-KR" altLang="en-US" sz="16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출력값</a:t>
            </a:r>
            <a:r>
              <a:rPr kumimoji="1" lang="ko-KR" altLang="en-US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X</a:t>
            </a:r>
          </a:p>
          <a:p>
            <a:endParaRPr kumimoji="1" lang="en-US" altLang="ko-KR" sz="16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r>
              <a:rPr kumimoji="1" lang="ko-KR" altLang="en-US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훈련이 제대로 안된 원인 </a:t>
            </a: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:</a:t>
            </a:r>
            <a:r>
              <a:rPr kumimoji="1" lang="ko-KR" altLang="en-US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데이터 </a:t>
            </a:r>
            <a:r>
              <a:rPr kumimoji="1" lang="ko-KR" altLang="en-US" sz="16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전처리를</a:t>
            </a:r>
            <a:r>
              <a:rPr kumimoji="1" lang="ko-KR" altLang="en-US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제대로 하지 못한 것 </a:t>
            </a:r>
            <a:endParaRPr kumimoji="1" lang="en-US" altLang="ko-KR" sz="16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EB3851-2DE5-B643-B3BA-704525F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404" y="1268186"/>
            <a:ext cx="4189018" cy="29314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A59B01-391C-3641-8533-DD8C0BD1FF16}"/>
              </a:ext>
            </a:extLst>
          </p:cNvPr>
          <p:cNvSpPr/>
          <p:nvPr/>
        </p:nvSpPr>
        <p:spPr>
          <a:xfrm>
            <a:off x="4403018" y="1561333"/>
            <a:ext cx="34688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(RPN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이 제대로 된 </a:t>
            </a:r>
            <a:r>
              <a:rPr kumimoji="1" lang="en-US" altLang="ko-KR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RoI</a:t>
            </a:r>
            <a:r>
              <a:rPr kumimoji="1" lang="ko-KR" altLang="en-US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를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찾지 못해 </a:t>
            </a:r>
            <a:r>
              <a:rPr kumimoji="1" lang="en-US" altLang="ko-KR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RoI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Pooling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에서 에러 발생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)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5136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44dcee17b_2_97"/>
          <p:cNvSpPr txBox="1"/>
          <p:nvPr/>
        </p:nvSpPr>
        <p:spPr>
          <a:xfrm>
            <a:off x="0" y="-2534"/>
            <a:ext cx="4248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>
              <a:lnSpc>
                <a:spcPct val="90000"/>
              </a:lnSpc>
              <a:buSzPts val="2700"/>
            </a:pPr>
            <a:r>
              <a:rPr lang="ko-KR" altLang="en-US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구현 후기</a:t>
            </a:r>
          </a:p>
        </p:txBody>
      </p:sp>
      <p:sp>
        <p:nvSpPr>
          <p:cNvPr id="148" name="Google Shape;148;gc44dcee17b_2_97"/>
          <p:cNvSpPr txBox="1">
            <a:spLocks noGrp="1"/>
          </p:cNvSpPr>
          <p:nvPr>
            <p:ph type="subTitle" idx="1"/>
          </p:nvPr>
        </p:nvSpPr>
        <p:spPr>
          <a:xfrm>
            <a:off x="118662" y="168171"/>
            <a:ext cx="36936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indent="0" algn="l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ko-KR" altLang="en-US" sz="2300" dirty="0">
                <a:solidFill>
                  <a:srgbClr val="000000"/>
                </a:solidFill>
              </a:rPr>
              <a:t>구현 후기</a:t>
            </a:r>
          </a:p>
        </p:txBody>
      </p:sp>
      <p:grpSp>
        <p:nvGrpSpPr>
          <p:cNvPr id="149" name="Google Shape;149;gc44dcee17b_2_97"/>
          <p:cNvGrpSpPr/>
          <p:nvPr/>
        </p:nvGrpSpPr>
        <p:grpSpPr>
          <a:xfrm>
            <a:off x="7193082" y="-2534"/>
            <a:ext cx="1443039" cy="202298"/>
            <a:chOff x="3023419" y="1430594"/>
            <a:chExt cx="2164450" cy="2156700"/>
          </a:xfrm>
        </p:grpSpPr>
        <p:sp>
          <p:nvSpPr>
            <p:cNvPr id="150" name="Google Shape;150;gc44dcee17b_2_97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1" name="Google Shape;151;gc44dcee17b_2_97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2" name="Google Shape;152;gc44dcee17b_2_97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02644A0-5DCE-D74E-87CC-DC68E76B409A}"/>
              </a:ext>
            </a:extLst>
          </p:cNvPr>
          <p:cNvSpPr txBox="1"/>
          <p:nvPr/>
        </p:nvSpPr>
        <p:spPr>
          <a:xfrm>
            <a:off x="1062220" y="1020176"/>
            <a:ext cx="6007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논문을 많이 읽었다</a:t>
            </a:r>
            <a:endParaRPr kumimoji="1" lang="en-US" altLang="ko-KR" sz="20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구현 이전까지 제대로 논문을 </a:t>
            </a:r>
            <a:r>
              <a:rPr kumimoji="1" lang="ko-KR" altLang="en-US" sz="20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읽은적이</a:t>
            </a: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없음</a:t>
            </a:r>
            <a:endParaRPr kumimoji="1" lang="en-US" altLang="ko-KR" sz="20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Faster R-CNN</a:t>
            </a:r>
            <a:r>
              <a:rPr kumimoji="1" lang="ko-KR" altLang="en-US" sz="20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를</a:t>
            </a: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이해하기 위해 여러 논문들을 읽고 리뷰함</a:t>
            </a:r>
            <a:endParaRPr kumimoji="1" lang="en-US" altLang="ko-KR" sz="20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988FBB-3CED-DE41-B90C-E323E5B0EBF8}"/>
              </a:ext>
            </a:extLst>
          </p:cNvPr>
          <p:cNvSpPr txBox="1"/>
          <p:nvPr/>
        </p:nvSpPr>
        <p:spPr>
          <a:xfrm>
            <a:off x="1062219" y="2154960"/>
            <a:ext cx="6007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(b) </a:t>
            </a:r>
            <a:r>
              <a:rPr kumimoji="1" lang="ko-KR" altLang="en-US" sz="20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커스텀</a:t>
            </a: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모델을 처음 설계해봤다</a:t>
            </a:r>
            <a:endParaRPr kumimoji="1" lang="en-US" altLang="ko-KR" sz="20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여태까지 </a:t>
            </a:r>
            <a:r>
              <a:rPr kumimoji="1" lang="ko-KR" altLang="en-US" sz="20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시퀀셜</a:t>
            </a: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모델만 설계하였음</a:t>
            </a:r>
            <a:endParaRPr kumimoji="1" lang="en-US" altLang="ko-KR" sz="20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시퀀셜</a:t>
            </a: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모델은 논문이 요구하는 로스 함수</a:t>
            </a:r>
            <a:r>
              <a:rPr kumimoji="1" lang="en-US" altLang="ko-KR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멀티 아웃풋을 적용할 수 없음</a:t>
            </a:r>
            <a:endParaRPr kumimoji="1" lang="en-US" altLang="ko-KR" sz="20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텐서플로우의</a:t>
            </a: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kumimoji="1" lang="en-US" altLang="ko-KR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Model</a:t>
            </a: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클래스를 상속받아 </a:t>
            </a:r>
            <a:r>
              <a:rPr kumimoji="1" lang="ko-KR" altLang="en-US" sz="20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커스텀</a:t>
            </a: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모델 설계로 이를 해결  </a:t>
            </a:r>
            <a:endParaRPr kumimoji="1" lang="en-US" altLang="ko-KR" sz="20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4079F-BA49-4749-A0F7-39F9E36AA9A2}"/>
              </a:ext>
            </a:extLst>
          </p:cNvPr>
          <p:cNvSpPr txBox="1"/>
          <p:nvPr/>
        </p:nvSpPr>
        <p:spPr>
          <a:xfrm>
            <a:off x="1062218" y="3611323"/>
            <a:ext cx="600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(c) </a:t>
            </a: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데이터 </a:t>
            </a:r>
            <a:r>
              <a:rPr kumimoji="1" lang="ko-KR" altLang="en-US" sz="20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전처리의</a:t>
            </a: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중요성을 깨달음</a:t>
            </a:r>
            <a:endParaRPr kumimoji="1" lang="en-US" altLang="ko-KR" sz="20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아무리 풍부한 데이터셋이라도 </a:t>
            </a:r>
            <a:r>
              <a:rPr kumimoji="1" lang="ko-KR" altLang="en-US" sz="20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전처리를</a:t>
            </a: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제대로 해야 쓸모가 있음  </a:t>
            </a:r>
            <a:endParaRPr kumimoji="1" lang="en-US" altLang="ko-KR" sz="20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318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44dcee17b_2_97"/>
          <p:cNvSpPr txBox="1"/>
          <p:nvPr/>
        </p:nvSpPr>
        <p:spPr>
          <a:xfrm>
            <a:off x="0" y="-2534"/>
            <a:ext cx="4248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>
              <a:lnSpc>
                <a:spcPct val="90000"/>
              </a:lnSpc>
              <a:buSzPts val="2700"/>
            </a:pPr>
            <a:r>
              <a:rPr lang="ko-KR" altLang="en-US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향후 계획</a:t>
            </a:r>
          </a:p>
        </p:txBody>
      </p:sp>
      <p:sp>
        <p:nvSpPr>
          <p:cNvPr id="148" name="Google Shape;148;gc44dcee17b_2_97"/>
          <p:cNvSpPr txBox="1">
            <a:spLocks noGrp="1"/>
          </p:cNvSpPr>
          <p:nvPr>
            <p:ph type="subTitle" idx="1"/>
          </p:nvPr>
        </p:nvSpPr>
        <p:spPr>
          <a:xfrm>
            <a:off x="118662" y="168171"/>
            <a:ext cx="36936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indent="0" algn="l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ko-KR" altLang="en-US" sz="2300" dirty="0">
                <a:solidFill>
                  <a:srgbClr val="000000"/>
                </a:solidFill>
              </a:rPr>
              <a:t>향후 계획</a:t>
            </a:r>
          </a:p>
        </p:txBody>
      </p:sp>
      <p:grpSp>
        <p:nvGrpSpPr>
          <p:cNvPr id="149" name="Google Shape;149;gc44dcee17b_2_97"/>
          <p:cNvGrpSpPr/>
          <p:nvPr/>
        </p:nvGrpSpPr>
        <p:grpSpPr>
          <a:xfrm>
            <a:off x="7193082" y="-2534"/>
            <a:ext cx="1443039" cy="202298"/>
            <a:chOff x="3023419" y="1430594"/>
            <a:chExt cx="2164450" cy="2156700"/>
          </a:xfrm>
        </p:grpSpPr>
        <p:sp>
          <p:nvSpPr>
            <p:cNvPr id="150" name="Google Shape;150;gc44dcee17b_2_97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1" name="Google Shape;151;gc44dcee17b_2_97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2" name="Google Shape;152;gc44dcee17b_2_97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B4079F-BA49-4749-A0F7-39F9E36AA9A2}"/>
              </a:ext>
            </a:extLst>
          </p:cNvPr>
          <p:cNvSpPr txBox="1"/>
          <p:nvPr/>
        </p:nvSpPr>
        <p:spPr>
          <a:xfrm>
            <a:off x="4751068" y="2813240"/>
            <a:ext cx="3413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논문 리뷰 </a:t>
            </a:r>
            <a:r>
              <a:rPr kumimoji="1" lang="en-US" altLang="ko-KR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:</a:t>
            </a: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kumimoji="1" lang="en-US" altLang="ko-KR" sz="20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swin</a:t>
            </a:r>
            <a:r>
              <a:rPr kumimoji="1" lang="en-US" altLang="ko-KR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transformer</a:t>
            </a:r>
          </a:p>
          <a:p>
            <a:endParaRPr kumimoji="1" lang="en-US" altLang="ko-KR" sz="20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계속해서 비전 관련 논문을 리뷰할 계획</a:t>
            </a:r>
            <a:endParaRPr kumimoji="1" lang="en-US" altLang="ko-KR" sz="20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구현할만한</a:t>
            </a:r>
            <a:r>
              <a:rPr kumimoji="1" lang="ko-KR" altLang="en-US" sz="2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논문이 있으면 구현해볼 계획  </a:t>
            </a:r>
            <a:endParaRPr kumimoji="1" lang="en-US" altLang="ko-KR" sz="20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A782DA9-466B-704C-899C-41A34752C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36" y="741573"/>
            <a:ext cx="2965696" cy="38218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DAE2AB-CC26-AC43-9A11-848FDBFC37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16225" y="1403293"/>
            <a:ext cx="4282972" cy="92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6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gc44dcee17b_2_97"/>
          <p:cNvGrpSpPr/>
          <p:nvPr/>
        </p:nvGrpSpPr>
        <p:grpSpPr>
          <a:xfrm>
            <a:off x="7193082" y="-2534"/>
            <a:ext cx="1443039" cy="202298"/>
            <a:chOff x="3023419" y="1430594"/>
            <a:chExt cx="2164450" cy="2156700"/>
          </a:xfrm>
        </p:grpSpPr>
        <p:sp>
          <p:nvSpPr>
            <p:cNvPr id="150" name="Google Shape;150;gc44dcee17b_2_97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1" name="Google Shape;151;gc44dcee17b_2_97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2" name="Google Shape;152;gc44dcee17b_2_97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EC3AC60-5735-234E-913F-2290591D7B4B}"/>
              </a:ext>
            </a:extLst>
          </p:cNvPr>
          <p:cNvSpPr txBox="1"/>
          <p:nvPr/>
        </p:nvSpPr>
        <p:spPr>
          <a:xfrm>
            <a:off x="3391530" y="2248584"/>
            <a:ext cx="236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감사합니다</a:t>
            </a:r>
            <a:r>
              <a:rPr kumimoji="1"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!</a:t>
            </a:r>
            <a:endParaRPr kumimoji="1" lang="ko-KR" altLang="en-US" sz="36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ED84BD-8444-1B48-A62D-C8989755EE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23873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44dcee17b_2_97"/>
          <p:cNvSpPr txBox="1"/>
          <p:nvPr/>
        </p:nvSpPr>
        <p:spPr>
          <a:xfrm>
            <a:off x="447738" y="503870"/>
            <a:ext cx="4248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3200" u="none" strike="noStrike" cap="none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rPr>
              <a:t>스터디 활동 </a:t>
            </a:r>
            <a:r>
              <a:rPr lang="ko-KR" altLang="en-US" sz="3200" u="none" strike="noStrike" cap="none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rPr>
              <a:t>보고</a:t>
            </a:r>
            <a:endParaRPr sz="3200" u="none" strike="noStrike" cap="none" dirty="0">
              <a:solidFill>
                <a:srgbClr val="F2F2F2"/>
              </a:solidFill>
              <a:latin typeface="Nanum Pen Script" panose="03040600000000000000" pitchFamily="66" charset="-127"/>
              <a:ea typeface="Nanum Pen Script" panose="03040600000000000000" pitchFamily="66" charset="-127"/>
              <a:sym typeface="Arial"/>
            </a:endParaRPr>
          </a:p>
        </p:txBody>
      </p:sp>
      <p:sp>
        <p:nvSpPr>
          <p:cNvPr id="148" name="Google Shape;148;gc44dcee17b_2_97"/>
          <p:cNvSpPr txBox="1">
            <a:spLocks noGrp="1"/>
          </p:cNvSpPr>
          <p:nvPr>
            <p:ph type="subTitle" idx="1"/>
          </p:nvPr>
        </p:nvSpPr>
        <p:spPr>
          <a:xfrm>
            <a:off x="566400" y="674575"/>
            <a:ext cx="36936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" dirty="0">
                <a:solidFill>
                  <a:srgbClr val="000000"/>
                </a:solidFill>
              </a:rPr>
              <a:t>스터디 활동 </a:t>
            </a:r>
            <a:r>
              <a:rPr lang="ko-KR" altLang="en-US" dirty="0">
                <a:solidFill>
                  <a:srgbClr val="000000"/>
                </a:solidFill>
              </a:rPr>
              <a:t>보고</a:t>
            </a:r>
            <a:r>
              <a:rPr lang="ko" dirty="0">
                <a:solidFill>
                  <a:srgbClr val="000000"/>
                </a:solidFill>
              </a:rPr>
              <a:t> </a:t>
            </a:r>
            <a:r>
              <a:rPr lang="ko" dirty="0">
                <a:solidFill>
                  <a:srgbClr val="757070"/>
                </a:solidFill>
              </a:rPr>
              <a:t>| </a:t>
            </a:r>
            <a:r>
              <a:rPr lang="ko-KR" altLang="en-US" dirty="0">
                <a:solidFill>
                  <a:srgbClr val="757070"/>
                </a:solidFill>
              </a:rPr>
              <a:t>내용</a:t>
            </a:r>
            <a:endParaRPr dirty="0">
              <a:solidFill>
                <a:srgbClr val="757070"/>
              </a:solidFill>
            </a:endParaRPr>
          </a:p>
        </p:txBody>
      </p:sp>
      <p:grpSp>
        <p:nvGrpSpPr>
          <p:cNvPr id="149" name="Google Shape;149;gc44dcee17b_2_97"/>
          <p:cNvGrpSpPr/>
          <p:nvPr/>
        </p:nvGrpSpPr>
        <p:grpSpPr>
          <a:xfrm>
            <a:off x="7193082" y="-2534"/>
            <a:ext cx="1443039" cy="202298"/>
            <a:chOff x="3023419" y="1430594"/>
            <a:chExt cx="2164450" cy="2156700"/>
          </a:xfrm>
        </p:grpSpPr>
        <p:sp>
          <p:nvSpPr>
            <p:cNvPr id="150" name="Google Shape;150;gc44dcee17b_2_97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1" name="Google Shape;151;gc44dcee17b_2_97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2" name="Google Shape;152;gc44dcee17b_2_97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</p:grpSp>
      <p:sp>
        <p:nvSpPr>
          <p:cNvPr id="9" name="Google Shape;102;gc44dcee17b_2_50">
            <a:extLst>
              <a:ext uri="{FF2B5EF4-FFF2-40B4-BE49-F238E27FC236}">
                <a16:creationId xmlns:a16="http://schemas.microsoft.com/office/drawing/2014/main" id="{3A0E98DD-EA89-412A-A21E-4A7B565811C9}"/>
              </a:ext>
            </a:extLst>
          </p:cNvPr>
          <p:cNvSpPr/>
          <p:nvPr/>
        </p:nvSpPr>
        <p:spPr>
          <a:xfrm>
            <a:off x="489969" y="749723"/>
            <a:ext cx="34200" cy="368400"/>
          </a:xfrm>
          <a:prstGeom prst="rect">
            <a:avLst/>
          </a:prstGeom>
          <a:solidFill>
            <a:srgbClr val="004DA6"/>
          </a:solidFill>
          <a:ln w="12700" cap="flat" cmpd="sng">
            <a:solidFill>
              <a:srgbClr val="004D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u="none" strike="noStrike" cap="none" dirty="0">
              <a:solidFill>
                <a:schemeClr val="lt1"/>
              </a:solidFill>
              <a:latin typeface="Nanum Pen Script" panose="03040600000000000000" pitchFamily="66" charset="-127"/>
              <a:ea typeface="Nanum Pen Script" panose="03040600000000000000" pitchFamily="66" charset="-127"/>
              <a:sym typeface="Arial"/>
            </a:endParaRPr>
          </a:p>
        </p:txBody>
      </p:sp>
      <p:sp>
        <p:nvSpPr>
          <p:cNvPr id="10" name="Google Shape;103;gc44dcee17b_2_50">
            <a:extLst>
              <a:ext uri="{FF2B5EF4-FFF2-40B4-BE49-F238E27FC236}">
                <a16:creationId xmlns:a16="http://schemas.microsoft.com/office/drawing/2014/main" id="{93E578A3-4583-4332-8102-C338F71C51DA}"/>
              </a:ext>
            </a:extLst>
          </p:cNvPr>
          <p:cNvSpPr txBox="1"/>
          <p:nvPr/>
        </p:nvSpPr>
        <p:spPr>
          <a:xfrm>
            <a:off x="983164" y="1890949"/>
            <a:ext cx="32268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800" u="none" strike="noStrike" cap="none" dirty="0">
                <a:solidFill>
                  <a:schemeClr val="dk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rPr>
              <a:t>스터디  </a:t>
            </a:r>
            <a:r>
              <a:rPr lang="ko" sz="1800" u="none" strike="noStrike" cap="none" dirty="0">
                <a:solidFill>
                  <a:schemeClr val="dk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rPr>
              <a:t>내용</a:t>
            </a:r>
            <a:endParaRPr u="none" strike="noStrike" cap="none" dirty="0">
              <a:solidFill>
                <a:srgbClr val="000000"/>
              </a:solidFill>
              <a:latin typeface="Nanum Pen Script" panose="03040600000000000000" pitchFamily="66" charset="-127"/>
              <a:ea typeface="Nanum Pen Script" panose="03040600000000000000" pitchFamily="66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A64002-939F-3C4E-8210-EC20F09D50BA}"/>
              </a:ext>
            </a:extLst>
          </p:cNvPr>
          <p:cNvSpPr txBox="1"/>
          <p:nvPr/>
        </p:nvSpPr>
        <p:spPr>
          <a:xfrm>
            <a:off x="1033200" y="2402333"/>
            <a:ext cx="322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CT</a:t>
            </a:r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영상으로 코로나 판정 </a:t>
            </a:r>
            <a:r>
              <a:rPr kumimoji="1" lang="en-US" altLang="ko-KR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:</a:t>
            </a:r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kumimoji="1" lang="en-US" altLang="ko-KR" sz="18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CovidCTNet</a:t>
            </a:r>
            <a:endParaRPr kumimoji="1" lang="en-US" altLang="ko-KR" sz="1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r>
              <a:rPr kumimoji="1" lang="en-US" altLang="ko-KR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Faster R-CNN </a:t>
            </a:r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구현</a:t>
            </a:r>
            <a:endParaRPr kumimoji="1" lang="en-US" altLang="ko-KR" sz="1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구현 후기</a:t>
            </a:r>
            <a:endParaRPr kumimoji="1" lang="en-US" altLang="ko-Kore-KR" sz="1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FD78B-0C6E-6044-B1D8-9DB91F6417B0}"/>
              </a:ext>
            </a:extLst>
          </p:cNvPr>
          <p:cNvSpPr txBox="1"/>
          <p:nvPr/>
        </p:nvSpPr>
        <p:spPr>
          <a:xfrm>
            <a:off x="5064030" y="1868415"/>
            <a:ext cx="196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향후 계획</a:t>
            </a:r>
            <a:endParaRPr kumimoji="1" lang="ko-Kore-KR" altLang="en-US" sz="1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04ADED-4E02-6042-B42E-12A47D8A9D4A}"/>
              </a:ext>
            </a:extLst>
          </p:cNvPr>
          <p:cNvSpPr txBox="1"/>
          <p:nvPr/>
        </p:nvSpPr>
        <p:spPr>
          <a:xfrm>
            <a:off x="5064030" y="2402333"/>
            <a:ext cx="333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swin</a:t>
            </a:r>
            <a:r>
              <a:rPr kumimoji="1" lang="en-US" altLang="ko-KR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transformer</a:t>
            </a:r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리뷰</a:t>
            </a:r>
            <a:endParaRPr kumimoji="1" lang="en-US" altLang="ko-KR" sz="1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44dcee17b_2_97"/>
          <p:cNvSpPr txBox="1"/>
          <p:nvPr/>
        </p:nvSpPr>
        <p:spPr>
          <a:xfrm>
            <a:off x="0" y="-11495"/>
            <a:ext cx="4248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lvl="0">
              <a:lnSpc>
                <a:spcPct val="90000"/>
              </a:lnSpc>
              <a:buSzPts val="2700"/>
            </a:pPr>
            <a:r>
              <a:rPr lang="en-US" altLang="ko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CT</a:t>
            </a:r>
            <a:r>
              <a:rPr lang="ko-KR" altLang="en-US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영상으로 코로나 판정 </a:t>
            </a:r>
            <a:r>
              <a:rPr lang="en-US" altLang="ko-KR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: </a:t>
            </a:r>
            <a:r>
              <a:rPr lang="en-US" altLang="ko" sz="2700" dirty="0" err="1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CovidCTNet</a:t>
            </a:r>
            <a:endParaRPr lang="en-US" altLang="ko" sz="2700" dirty="0">
              <a:solidFill>
                <a:srgbClr val="F2F2F2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148" name="Google Shape;148;gc44dcee17b_2_97"/>
          <p:cNvSpPr txBox="1">
            <a:spLocks noGrp="1"/>
          </p:cNvSpPr>
          <p:nvPr>
            <p:ph type="subTitle" idx="1"/>
          </p:nvPr>
        </p:nvSpPr>
        <p:spPr>
          <a:xfrm>
            <a:off x="118662" y="159210"/>
            <a:ext cx="36936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indent="0" algn="l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kumimoji="1" lang="en-US" altLang="ko-Kore-KR" sz="2400" dirty="0"/>
              <a:t>CT</a:t>
            </a:r>
            <a:r>
              <a:rPr kumimoji="1" lang="ko-KR" altLang="en-US" sz="2400" dirty="0"/>
              <a:t>영상으로 코로나 판정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 err="1"/>
              <a:t>CovidCTNet</a:t>
            </a:r>
            <a:endParaRPr kumimoji="1" lang="en-US" altLang="ko-KR" sz="2400" dirty="0"/>
          </a:p>
        </p:txBody>
      </p:sp>
      <p:grpSp>
        <p:nvGrpSpPr>
          <p:cNvPr id="149" name="Google Shape;149;gc44dcee17b_2_97"/>
          <p:cNvGrpSpPr/>
          <p:nvPr/>
        </p:nvGrpSpPr>
        <p:grpSpPr>
          <a:xfrm>
            <a:off x="7193082" y="-2534"/>
            <a:ext cx="1443039" cy="202298"/>
            <a:chOff x="3023419" y="1430594"/>
            <a:chExt cx="2164450" cy="2156700"/>
          </a:xfrm>
        </p:grpSpPr>
        <p:sp>
          <p:nvSpPr>
            <p:cNvPr id="150" name="Google Shape;150;gc44dcee17b_2_97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1" name="Google Shape;151;gc44dcee17b_2_97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2" name="Google Shape;152;gc44dcee17b_2_97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5773FD8-24CA-F74B-B7F6-0212F8D3B4F1}"/>
              </a:ext>
            </a:extLst>
          </p:cNvPr>
          <p:cNvSpPr txBox="1"/>
          <p:nvPr/>
        </p:nvSpPr>
        <p:spPr>
          <a:xfrm>
            <a:off x="5425244" y="1597769"/>
            <a:ext cx="3210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PCR</a:t>
            </a:r>
            <a:r>
              <a:rPr kumimoji="1" lang="ko-KR" altLang="en-US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검사 대신 </a:t>
            </a: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CT</a:t>
            </a:r>
            <a:r>
              <a:rPr kumimoji="1" lang="ko-KR" altLang="en-US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이미지로 코로나 판정</a:t>
            </a:r>
            <a:endParaRPr kumimoji="1" lang="en-US" altLang="ko-KR" sz="16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Segmentation</a:t>
            </a:r>
            <a:r>
              <a:rPr kumimoji="1" lang="ko-KR" altLang="en-US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을 의료 목적으로 응용한 모델</a:t>
            </a:r>
            <a:endParaRPr kumimoji="1" lang="en-US" altLang="ko-KR" sz="16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U-Net</a:t>
            </a:r>
            <a:r>
              <a:rPr kumimoji="1" lang="ko-KR" altLang="en-US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을 기반으로 한 </a:t>
            </a: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BCDU-Net</a:t>
            </a:r>
            <a:r>
              <a:rPr kumimoji="1" lang="ko-KR" altLang="en-US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을 이용 </a:t>
            </a:r>
            <a:endParaRPr kumimoji="1" lang="en-US" altLang="ko-KR" sz="16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FE41534-74AD-C44B-A1B5-819B4BAEF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62" y="1252360"/>
            <a:ext cx="5095568" cy="23528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D8E76D-F4BD-694F-B259-02F3E66534BD}"/>
              </a:ext>
            </a:extLst>
          </p:cNvPr>
          <p:cNvSpPr/>
          <p:nvPr/>
        </p:nvSpPr>
        <p:spPr>
          <a:xfrm>
            <a:off x="1698873" y="3583363"/>
            <a:ext cx="19351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https://</a:t>
            </a:r>
            <a:r>
              <a:rPr lang="en" altLang="ko-Kore-KR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paperswithcode.com</a:t>
            </a:r>
            <a:endParaRPr lang="ko-Kore-KR" altLang="en-US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88E1B-D90B-2743-A94F-F2B06E4C5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244" y="2714735"/>
            <a:ext cx="2790669" cy="14198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99CB8B-A268-1A4A-BD34-B6115A751DB4}"/>
              </a:ext>
            </a:extLst>
          </p:cNvPr>
          <p:cNvSpPr/>
          <p:nvPr/>
        </p:nvSpPr>
        <p:spPr>
          <a:xfrm>
            <a:off x="6444159" y="4134549"/>
            <a:ext cx="7489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BCDU-Net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21049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44dcee17b_2_97"/>
          <p:cNvSpPr txBox="1"/>
          <p:nvPr/>
        </p:nvSpPr>
        <p:spPr>
          <a:xfrm>
            <a:off x="0" y="-11495"/>
            <a:ext cx="4248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lvl="0">
              <a:lnSpc>
                <a:spcPct val="90000"/>
              </a:lnSpc>
              <a:buSzPts val="2700"/>
            </a:pPr>
            <a:r>
              <a:rPr lang="en-US" altLang="ko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CT</a:t>
            </a:r>
            <a:r>
              <a:rPr lang="ko-KR" altLang="en-US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영상으로 코로나 판정 </a:t>
            </a:r>
            <a:r>
              <a:rPr lang="en-US" altLang="ko-KR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: </a:t>
            </a:r>
            <a:r>
              <a:rPr lang="en-US" altLang="ko" sz="2700" dirty="0" err="1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CovidCTNet</a:t>
            </a:r>
            <a:endParaRPr lang="en-US" altLang="ko" sz="2700" dirty="0">
              <a:solidFill>
                <a:srgbClr val="F2F2F2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148" name="Google Shape;148;gc44dcee17b_2_97"/>
          <p:cNvSpPr txBox="1">
            <a:spLocks noGrp="1"/>
          </p:cNvSpPr>
          <p:nvPr>
            <p:ph type="subTitle" idx="1"/>
          </p:nvPr>
        </p:nvSpPr>
        <p:spPr>
          <a:xfrm>
            <a:off x="118662" y="159210"/>
            <a:ext cx="36936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indent="0" algn="l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kumimoji="1" lang="en-US" altLang="ko-Kore-KR" sz="2400" dirty="0"/>
              <a:t>CT</a:t>
            </a:r>
            <a:r>
              <a:rPr kumimoji="1" lang="ko-KR" altLang="en-US" sz="2400" dirty="0"/>
              <a:t>영상으로 코로나 판정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 err="1"/>
              <a:t>CovidCTNet</a:t>
            </a:r>
            <a:endParaRPr kumimoji="1" lang="en-US" altLang="ko-KR" sz="2400" dirty="0"/>
          </a:p>
        </p:txBody>
      </p:sp>
      <p:grpSp>
        <p:nvGrpSpPr>
          <p:cNvPr id="149" name="Google Shape;149;gc44dcee17b_2_97"/>
          <p:cNvGrpSpPr/>
          <p:nvPr/>
        </p:nvGrpSpPr>
        <p:grpSpPr>
          <a:xfrm>
            <a:off x="7193082" y="-2534"/>
            <a:ext cx="1443039" cy="202298"/>
            <a:chOff x="3023419" y="1430594"/>
            <a:chExt cx="2164450" cy="2156700"/>
          </a:xfrm>
        </p:grpSpPr>
        <p:sp>
          <p:nvSpPr>
            <p:cNvPr id="150" name="Google Shape;150;gc44dcee17b_2_97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1" name="Google Shape;151;gc44dcee17b_2_97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2" name="Google Shape;152;gc44dcee17b_2_97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3033E93-79FA-8648-B02F-BA7D854A2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" y="840510"/>
            <a:ext cx="4417057" cy="3157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86C594-2CF0-3A43-AEFC-1D1C12E8869D}"/>
              </a:ext>
            </a:extLst>
          </p:cNvPr>
          <p:cNvSpPr txBox="1"/>
          <p:nvPr/>
        </p:nvSpPr>
        <p:spPr>
          <a:xfrm>
            <a:off x="815034" y="4174430"/>
            <a:ext cx="6867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lphaLcParenBoth"/>
            </a:pPr>
            <a:r>
              <a:rPr kumimoji="1" lang="en-US" altLang="ko-Kore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‘</a:t>
            </a:r>
            <a:r>
              <a:rPr kumimoji="1" lang="ko-Kore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폐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이미지</a:t>
            </a:r>
            <a:r>
              <a:rPr kumimoji="1" lang="en-US" altLang="ko-Kore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’</a:t>
            </a:r>
            <a:r>
              <a:rPr kumimoji="1" lang="ko-Kore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에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대해 </a:t>
            </a:r>
            <a:r>
              <a:rPr kumimoji="1" lang="ko-KR" altLang="en-US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사전훈련된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BCDU-Net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에게 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’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폐렴 흔적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’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만 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segmentation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하게끔 다시 훈련</a:t>
            </a:r>
            <a:endParaRPr kumimoji="1" lang="en-US" altLang="ko-KR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marL="342900" indent="-342900" algn="ctr">
              <a:buAutoNum type="alphaLcParenBoth"/>
            </a:pP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미세 조정된 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BDCU-Net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에 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‘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폐 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CT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사진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’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을 넣어 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‘</a:t>
            </a:r>
            <a:r>
              <a:rPr kumimoji="1" lang="ko-KR" altLang="en-US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페렴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흔적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’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만 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segmentation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-&gt;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이미지 전처리</a:t>
            </a:r>
            <a:endParaRPr kumimoji="1" lang="en-US" altLang="ko-KR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marL="342900" indent="-342900" algn="ctr">
              <a:buAutoNum type="alphaLcParenBoth"/>
            </a:pP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자체 설계한 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CNN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에 </a:t>
            </a:r>
            <a:r>
              <a:rPr kumimoji="1" lang="ko-KR" altLang="en-US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전처리한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이미지를 넣어 폐렴 흔적이 나타내는 패턴을 분석 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-&gt;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3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가지 그룹으로 분류</a:t>
            </a:r>
            <a:endParaRPr kumimoji="1" lang="en-US" altLang="ko-KR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C6D204-200C-4F4E-B8CD-7BC3C47AD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250" y="770718"/>
            <a:ext cx="3939930" cy="21029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6B46AB-00A4-834D-94A2-926E7DC0E99E}"/>
              </a:ext>
            </a:extLst>
          </p:cNvPr>
          <p:cNvSpPr txBox="1"/>
          <p:nvPr/>
        </p:nvSpPr>
        <p:spPr>
          <a:xfrm>
            <a:off x="4219583" y="2941995"/>
            <a:ext cx="4887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좌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)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: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BCDU-Net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미사용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	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   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우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)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: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BCDU-Net 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사용</a:t>
            </a:r>
            <a:endParaRPr kumimoji="1" lang="en-US" altLang="ko-KR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532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44dcee17b_2_97"/>
          <p:cNvSpPr txBox="1"/>
          <p:nvPr/>
        </p:nvSpPr>
        <p:spPr>
          <a:xfrm>
            <a:off x="0" y="-11495"/>
            <a:ext cx="4248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lvl="0">
              <a:lnSpc>
                <a:spcPct val="90000"/>
              </a:lnSpc>
              <a:buSzPts val="2700"/>
            </a:pPr>
            <a:r>
              <a:rPr lang="en-US" altLang="ko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CT</a:t>
            </a:r>
            <a:r>
              <a:rPr lang="ko-KR" altLang="en-US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영상으로 코로나 판정 </a:t>
            </a:r>
            <a:r>
              <a:rPr lang="en-US" altLang="ko-KR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: </a:t>
            </a:r>
            <a:r>
              <a:rPr lang="en-US" altLang="ko" sz="2700" dirty="0" err="1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CovidCTNet</a:t>
            </a:r>
            <a:endParaRPr lang="en-US" altLang="ko" sz="2700" dirty="0">
              <a:solidFill>
                <a:srgbClr val="F2F2F2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148" name="Google Shape;148;gc44dcee17b_2_97"/>
          <p:cNvSpPr txBox="1">
            <a:spLocks noGrp="1"/>
          </p:cNvSpPr>
          <p:nvPr>
            <p:ph type="subTitle" idx="1"/>
          </p:nvPr>
        </p:nvSpPr>
        <p:spPr>
          <a:xfrm>
            <a:off x="118662" y="159210"/>
            <a:ext cx="36936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indent="0" algn="l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kumimoji="1" lang="en-US" altLang="ko-Kore-KR" sz="2400" dirty="0"/>
              <a:t>CT</a:t>
            </a:r>
            <a:r>
              <a:rPr kumimoji="1" lang="ko-KR" altLang="en-US" sz="2400" dirty="0"/>
              <a:t>영상으로 코로나 판정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 err="1"/>
              <a:t>CovidCTNet</a:t>
            </a:r>
            <a:endParaRPr kumimoji="1" lang="en-US" altLang="ko-KR" sz="2400" dirty="0"/>
          </a:p>
        </p:txBody>
      </p:sp>
      <p:grpSp>
        <p:nvGrpSpPr>
          <p:cNvPr id="149" name="Google Shape;149;gc44dcee17b_2_97"/>
          <p:cNvGrpSpPr/>
          <p:nvPr/>
        </p:nvGrpSpPr>
        <p:grpSpPr>
          <a:xfrm>
            <a:off x="7193082" y="-2534"/>
            <a:ext cx="1443039" cy="202298"/>
            <a:chOff x="3023419" y="1430594"/>
            <a:chExt cx="2164450" cy="2156700"/>
          </a:xfrm>
        </p:grpSpPr>
        <p:sp>
          <p:nvSpPr>
            <p:cNvPr id="150" name="Google Shape;150;gc44dcee17b_2_97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1" name="Google Shape;151;gc44dcee17b_2_97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2" name="Google Shape;152;gc44dcee17b_2_97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D86C594-2CF0-3A43-AEFC-1D1C12E8869D}"/>
              </a:ext>
            </a:extLst>
          </p:cNvPr>
          <p:cNvSpPr txBox="1"/>
          <p:nvPr/>
        </p:nvSpPr>
        <p:spPr>
          <a:xfrm>
            <a:off x="1154823" y="3672664"/>
            <a:ext cx="2322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검증 단계에서 보여준 </a:t>
            </a:r>
            <a:r>
              <a:rPr kumimoji="1" lang="en-US" altLang="ko-KR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CovidCTNet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의 성능</a:t>
            </a:r>
            <a:endParaRPr kumimoji="1" lang="en-US" altLang="ko-KR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BC97436E-6293-EF4F-A6F7-48F448B8F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0" y="1085922"/>
            <a:ext cx="2992632" cy="2495219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E2E09647-C255-4345-873E-5336CE06F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074" y="1314584"/>
            <a:ext cx="3867537" cy="22665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467F26-3EB9-8343-A3E5-77090FC60566}"/>
              </a:ext>
            </a:extLst>
          </p:cNvPr>
          <p:cNvSpPr txBox="1"/>
          <p:nvPr/>
        </p:nvSpPr>
        <p:spPr>
          <a:xfrm>
            <a:off x="5396719" y="3745551"/>
            <a:ext cx="2322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영상의학과 의사 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vs </a:t>
            </a:r>
            <a:r>
              <a:rPr kumimoji="1" lang="en-US" altLang="ko-KR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CovidCTNet</a:t>
            </a:r>
            <a:endParaRPr kumimoji="1" lang="en-US" altLang="ko-KR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31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44dcee17b_2_97"/>
          <p:cNvSpPr txBox="1"/>
          <p:nvPr/>
        </p:nvSpPr>
        <p:spPr>
          <a:xfrm>
            <a:off x="0" y="-11495"/>
            <a:ext cx="4248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lvl="0">
              <a:lnSpc>
                <a:spcPct val="90000"/>
              </a:lnSpc>
              <a:buSzPts val="2700"/>
            </a:pPr>
            <a:r>
              <a:rPr lang="en-US" altLang="ko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CT</a:t>
            </a:r>
            <a:r>
              <a:rPr lang="ko-KR" altLang="en-US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영상으로 코로나 판정 </a:t>
            </a:r>
            <a:r>
              <a:rPr lang="en-US" altLang="ko-KR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: </a:t>
            </a:r>
            <a:r>
              <a:rPr lang="en-US" altLang="ko" sz="2700" dirty="0" err="1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CovidCTNet</a:t>
            </a:r>
            <a:endParaRPr lang="en-US" altLang="ko" sz="2700" dirty="0">
              <a:solidFill>
                <a:srgbClr val="F2F2F2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148" name="Google Shape;148;gc44dcee17b_2_97"/>
          <p:cNvSpPr txBox="1">
            <a:spLocks noGrp="1"/>
          </p:cNvSpPr>
          <p:nvPr>
            <p:ph type="subTitle" idx="1"/>
          </p:nvPr>
        </p:nvSpPr>
        <p:spPr>
          <a:xfrm>
            <a:off x="118662" y="159210"/>
            <a:ext cx="36936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indent="0" algn="l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kumimoji="1" lang="en-US" altLang="ko-Kore-KR" sz="2400" dirty="0"/>
              <a:t>CT</a:t>
            </a:r>
            <a:r>
              <a:rPr kumimoji="1" lang="ko-KR" altLang="en-US" sz="2400" dirty="0"/>
              <a:t>영상으로 코로나 판정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 err="1"/>
              <a:t>CovidCTNet</a:t>
            </a:r>
            <a:endParaRPr kumimoji="1" lang="en-US" altLang="ko-KR" sz="2400" dirty="0"/>
          </a:p>
        </p:txBody>
      </p:sp>
      <p:grpSp>
        <p:nvGrpSpPr>
          <p:cNvPr id="149" name="Google Shape;149;gc44dcee17b_2_97"/>
          <p:cNvGrpSpPr/>
          <p:nvPr/>
        </p:nvGrpSpPr>
        <p:grpSpPr>
          <a:xfrm>
            <a:off x="7193082" y="-2534"/>
            <a:ext cx="1443039" cy="202298"/>
            <a:chOff x="3023419" y="1430594"/>
            <a:chExt cx="2164450" cy="2156700"/>
          </a:xfrm>
        </p:grpSpPr>
        <p:sp>
          <p:nvSpPr>
            <p:cNvPr id="150" name="Google Shape;150;gc44dcee17b_2_97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1" name="Google Shape;151;gc44dcee17b_2_97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2" name="Google Shape;152;gc44dcee17b_2_97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06CD8E-FD5D-7C44-904E-4C8145973A0F}"/>
              </a:ext>
            </a:extLst>
          </p:cNvPr>
          <p:cNvSpPr txBox="1"/>
          <p:nvPr/>
        </p:nvSpPr>
        <p:spPr>
          <a:xfrm>
            <a:off x="1434864" y="2851977"/>
            <a:ext cx="6087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결론</a:t>
            </a:r>
            <a:endParaRPr kumimoji="1" lang="en-US" altLang="ko-KR" sz="1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endParaRPr kumimoji="1" lang="en-US" altLang="ko-KR" sz="1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r>
              <a:rPr kumimoji="1" lang="en-US" altLang="ko-KR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(a) </a:t>
            </a:r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코로나</a:t>
            </a:r>
            <a:r>
              <a:rPr kumimoji="1" lang="en-US" altLang="ko-KR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19</a:t>
            </a:r>
            <a:r>
              <a:rPr kumimoji="1" lang="ko-KR" altLang="en-US" sz="18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를</a:t>
            </a:r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해결하는데 </a:t>
            </a:r>
            <a:r>
              <a:rPr kumimoji="1" lang="ko-KR" altLang="en-US" sz="18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딥러닝</a:t>
            </a:r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모델이 기여할 수 있는 방식을 제안</a:t>
            </a:r>
            <a:endParaRPr kumimoji="1" lang="en-US" altLang="ko-KR" sz="1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r>
              <a:rPr kumimoji="1" lang="en-US" altLang="ko-KR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(b) </a:t>
            </a:r>
            <a:r>
              <a:rPr kumimoji="1" lang="en-US" altLang="ko-KR" sz="18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CovidCTNet</a:t>
            </a:r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을 기반으로 증상 판단 </a:t>
            </a:r>
            <a:r>
              <a:rPr kumimoji="1" lang="ko-KR" altLang="en-US" sz="18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딥러닝</a:t>
            </a:r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모델을 발전시켜 </a:t>
            </a:r>
            <a:r>
              <a:rPr kumimoji="1" lang="ko-KR" altLang="en-US" sz="18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실상황에서</a:t>
            </a:r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사용하길 기원</a:t>
            </a:r>
            <a:endParaRPr kumimoji="1" lang="en-US" altLang="ko-KR" sz="1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19789E-7255-374A-B368-4D3BD93B1BC3}"/>
              </a:ext>
            </a:extLst>
          </p:cNvPr>
          <p:cNvSpPr txBox="1"/>
          <p:nvPr/>
        </p:nvSpPr>
        <p:spPr>
          <a:xfrm>
            <a:off x="1434864" y="1094422"/>
            <a:ext cx="5628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개선점</a:t>
            </a:r>
            <a:endParaRPr kumimoji="1" lang="en-US" altLang="ko-KR" sz="1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endParaRPr kumimoji="1" lang="en-US" altLang="ko-KR" sz="1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r>
              <a:rPr kumimoji="1" lang="en-US" altLang="ko-KR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(1) </a:t>
            </a:r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훈련에 필요한 </a:t>
            </a:r>
            <a:r>
              <a:rPr kumimoji="1" lang="en-US" altLang="ko-KR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CT</a:t>
            </a:r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영상이 부족하다</a:t>
            </a:r>
            <a:endParaRPr kumimoji="1" lang="en-US" altLang="ko-KR" sz="1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r>
              <a:rPr kumimoji="1" lang="en-US" altLang="ko-KR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(2) CT</a:t>
            </a:r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영상 외에도 환자의 나이</a:t>
            </a:r>
            <a:r>
              <a:rPr kumimoji="1" lang="en-US" altLang="ko-KR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성별 등의 정보가 필요하다</a:t>
            </a:r>
            <a:endParaRPr kumimoji="1" lang="en-US" altLang="ko-KR" sz="1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r>
              <a:rPr kumimoji="1" lang="en-US" altLang="ko-KR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(3)</a:t>
            </a:r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다양한 기기에서 얻은 데이터로 테스트 해봐야한다</a:t>
            </a:r>
            <a:endParaRPr kumimoji="1" lang="en-US" altLang="ko-KR" sz="1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049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44dcee17b_2_97"/>
          <p:cNvSpPr txBox="1"/>
          <p:nvPr/>
        </p:nvSpPr>
        <p:spPr>
          <a:xfrm>
            <a:off x="0" y="-2534"/>
            <a:ext cx="4248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>
              <a:lnSpc>
                <a:spcPct val="90000"/>
              </a:lnSpc>
              <a:buSzPts val="2700"/>
            </a:pPr>
            <a:r>
              <a:rPr lang="en" altLang="ko-KR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Faster R-CNN </a:t>
            </a:r>
            <a:r>
              <a:rPr lang="ko-KR" altLang="en-US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구현</a:t>
            </a:r>
          </a:p>
        </p:txBody>
      </p:sp>
      <p:sp>
        <p:nvSpPr>
          <p:cNvPr id="148" name="Google Shape;148;gc44dcee17b_2_97"/>
          <p:cNvSpPr txBox="1">
            <a:spLocks noGrp="1"/>
          </p:cNvSpPr>
          <p:nvPr>
            <p:ph type="subTitle" idx="1"/>
          </p:nvPr>
        </p:nvSpPr>
        <p:spPr>
          <a:xfrm>
            <a:off x="118662" y="168171"/>
            <a:ext cx="36936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indent="0" algn="l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" altLang="ko-KR" sz="2300" dirty="0">
                <a:solidFill>
                  <a:srgbClr val="000000"/>
                </a:solidFill>
              </a:rPr>
              <a:t>Faster R-CNN </a:t>
            </a:r>
            <a:r>
              <a:rPr lang="ko-KR" altLang="en-US" sz="2300" dirty="0">
                <a:solidFill>
                  <a:srgbClr val="000000"/>
                </a:solidFill>
              </a:rPr>
              <a:t>구현</a:t>
            </a:r>
          </a:p>
        </p:txBody>
      </p:sp>
      <p:grpSp>
        <p:nvGrpSpPr>
          <p:cNvPr id="149" name="Google Shape;149;gc44dcee17b_2_97"/>
          <p:cNvGrpSpPr/>
          <p:nvPr/>
        </p:nvGrpSpPr>
        <p:grpSpPr>
          <a:xfrm>
            <a:off x="7193082" y="-2534"/>
            <a:ext cx="1443039" cy="202298"/>
            <a:chOff x="3023419" y="1430594"/>
            <a:chExt cx="2164450" cy="2156700"/>
          </a:xfrm>
        </p:grpSpPr>
        <p:sp>
          <p:nvSpPr>
            <p:cNvPr id="150" name="Google Shape;150;gc44dcee17b_2_97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1" name="Google Shape;151;gc44dcee17b_2_97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2" name="Google Shape;152;gc44dcee17b_2_97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7876731-9287-CA41-BDD4-1781E0EB28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771" y="742366"/>
            <a:ext cx="6077059" cy="16558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882AFF-88F7-7946-A357-A636702DAE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3771" y="2571750"/>
            <a:ext cx="5123087" cy="2355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43F6AC-D257-E949-B90C-819EEF5A2960}"/>
              </a:ext>
            </a:extLst>
          </p:cNvPr>
          <p:cNvSpPr txBox="1"/>
          <p:nvPr/>
        </p:nvSpPr>
        <p:spPr>
          <a:xfrm>
            <a:off x="6174922" y="3564722"/>
            <a:ext cx="149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모델의 전체적인 구조</a:t>
            </a:r>
            <a:endParaRPr kumimoji="1" lang="en-US" altLang="ko-KR" sz="1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791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44dcee17b_2_97"/>
          <p:cNvSpPr txBox="1"/>
          <p:nvPr/>
        </p:nvSpPr>
        <p:spPr>
          <a:xfrm>
            <a:off x="0" y="-2534"/>
            <a:ext cx="4248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>
              <a:lnSpc>
                <a:spcPct val="90000"/>
              </a:lnSpc>
              <a:buSzPts val="2700"/>
            </a:pPr>
            <a:r>
              <a:rPr lang="en" altLang="ko-KR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Faster R-CNN </a:t>
            </a:r>
            <a:r>
              <a:rPr lang="ko-KR" altLang="en-US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구현</a:t>
            </a:r>
          </a:p>
        </p:txBody>
      </p:sp>
      <p:sp>
        <p:nvSpPr>
          <p:cNvPr id="148" name="Google Shape;148;gc44dcee17b_2_97"/>
          <p:cNvSpPr txBox="1">
            <a:spLocks noGrp="1"/>
          </p:cNvSpPr>
          <p:nvPr>
            <p:ph type="subTitle" idx="1"/>
          </p:nvPr>
        </p:nvSpPr>
        <p:spPr>
          <a:xfrm>
            <a:off x="118662" y="168171"/>
            <a:ext cx="36936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indent="0" algn="l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" altLang="ko-KR" sz="2300" dirty="0">
                <a:solidFill>
                  <a:srgbClr val="000000"/>
                </a:solidFill>
              </a:rPr>
              <a:t>Faster R-CNN </a:t>
            </a:r>
            <a:r>
              <a:rPr lang="ko-KR" altLang="en-US" sz="2300" dirty="0">
                <a:solidFill>
                  <a:srgbClr val="000000"/>
                </a:solidFill>
              </a:rPr>
              <a:t>구현</a:t>
            </a:r>
          </a:p>
        </p:txBody>
      </p:sp>
      <p:grpSp>
        <p:nvGrpSpPr>
          <p:cNvPr id="149" name="Google Shape;149;gc44dcee17b_2_97"/>
          <p:cNvGrpSpPr/>
          <p:nvPr/>
        </p:nvGrpSpPr>
        <p:grpSpPr>
          <a:xfrm>
            <a:off x="7193082" y="-2534"/>
            <a:ext cx="1443039" cy="202298"/>
            <a:chOff x="3023419" y="1430594"/>
            <a:chExt cx="2164450" cy="2156700"/>
          </a:xfrm>
        </p:grpSpPr>
        <p:sp>
          <p:nvSpPr>
            <p:cNvPr id="150" name="Google Shape;150;gc44dcee17b_2_97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1" name="Google Shape;151;gc44dcee17b_2_97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2" name="Google Shape;152;gc44dcee17b_2_97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334DB82-CE15-AD42-AD94-38A749491E78}"/>
              </a:ext>
            </a:extLst>
          </p:cNvPr>
          <p:cNvSpPr txBox="1"/>
          <p:nvPr/>
        </p:nvSpPr>
        <p:spPr>
          <a:xfrm>
            <a:off x="189417" y="742366"/>
            <a:ext cx="297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RPN</a:t>
            </a:r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의 </a:t>
            </a:r>
            <a:r>
              <a:rPr kumimoji="1" lang="en-US" altLang="ko-KR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Multi-Task Loss Function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370712-7D8F-814B-8232-DAC5BB66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17" y="1276550"/>
            <a:ext cx="2720760" cy="100190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9D180D1-5D9A-3947-A5F0-A172BE36B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68" y="508821"/>
            <a:ext cx="3535697" cy="283043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C4D7FB0-1F03-2646-B0FB-024DBFA01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551" y="1276550"/>
            <a:ext cx="3967129" cy="3147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56CFEE-646E-094E-B3B6-85A7CCAE3ABD}"/>
              </a:ext>
            </a:extLst>
          </p:cNvPr>
          <p:cNvSpPr txBox="1"/>
          <p:nvPr/>
        </p:nvSpPr>
        <p:spPr>
          <a:xfrm>
            <a:off x="189417" y="2526495"/>
            <a:ext cx="272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L_cls</a:t>
            </a: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: Log Loss (</a:t>
            </a:r>
            <a:r>
              <a:rPr kumimoji="1" lang="ko-KR" altLang="en-US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객체 </a:t>
            </a: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vs </a:t>
            </a:r>
            <a:r>
              <a:rPr kumimoji="1" lang="ko-KR" altLang="en-US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객체</a:t>
            </a: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X)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2D4F8D-5E7E-9347-B27E-B675C96F4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320" y="2937325"/>
            <a:ext cx="2147199" cy="3515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79BF44-16D6-3340-9F2B-CC3ACA37DBE6}"/>
              </a:ext>
            </a:extLst>
          </p:cNvPr>
          <p:cNvSpPr txBox="1"/>
          <p:nvPr/>
        </p:nvSpPr>
        <p:spPr>
          <a:xfrm>
            <a:off x="189417" y="3367275"/>
            <a:ext cx="272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L_reg</a:t>
            </a: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: Smooth L1 (</a:t>
            </a:r>
            <a:r>
              <a:rPr kumimoji="1" lang="en-US" altLang="ko-KR" sz="16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ti</a:t>
            </a: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 </a:t>
            </a:r>
            <a:r>
              <a:rPr kumimoji="1" lang="en-US" altLang="ko-KR" sz="16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ti</a:t>
            </a: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*)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21EE173B-933A-C745-8B4C-9702FB5F8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320" y="3808872"/>
            <a:ext cx="2260371" cy="798365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6E33B60-8DF6-D94E-92C4-BA628D3DDC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2691" y="3533187"/>
            <a:ext cx="1881733" cy="66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07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44dcee17b_2_97"/>
          <p:cNvSpPr txBox="1"/>
          <p:nvPr/>
        </p:nvSpPr>
        <p:spPr>
          <a:xfrm>
            <a:off x="0" y="-2534"/>
            <a:ext cx="4248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>
              <a:lnSpc>
                <a:spcPct val="90000"/>
              </a:lnSpc>
              <a:buSzPts val="2700"/>
            </a:pPr>
            <a:r>
              <a:rPr lang="en" altLang="ko-KR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Faster R-CNN </a:t>
            </a:r>
            <a:r>
              <a:rPr lang="ko-KR" altLang="en-US" sz="2700" dirty="0">
                <a:solidFill>
                  <a:srgbClr val="F2F2F2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구현</a:t>
            </a:r>
          </a:p>
        </p:txBody>
      </p:sp>
      <p:sp>
        <p:nvSpPr>
          <p:cNvPr id="148" name="Google Shape;148;gc44dcee17b_2_97"/>
          <p:cNvSpPr txBox="1">
            <a:spLocks noGrp="1"/>
          </p:cNvSpPr>
          <p:nvPr>
            <p:ph type="subTitle" idx="1"/>
          </p:nvPr>
        </p:nvSpPr>
        <p:spPr>
          <a:xfrm>
            <a:off x="118662" y="168171"/>
            <a:ext cx="36936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indent="0" algn="l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" altLang="ko-KR" sz="2300" dirty="0">
                <a:solidFill>
                  <a:srgbClr val="000000"/>
                </a:solidFill>
              </a:rPr>
              <a:t>Faster R-CNN </a:t>
            </a:r>
            <a:r>
              <a:rPr lang="ko-KR" altLang="en-US" sz="2300" dirty="0">
                <a:solidFill>
                  <a:srgbClr val="000000"/>
                </a:solidFill>
              </a:rPr>
              <a:t>구현</a:t>
            </a:r>
          </a:p>
        </p:txBody>
      </p:sp>
      <p:grpSp>
        <p:nvGrpSpPr>
          <p:cNvPr id="149" name="Google Shape;149;gc44dcee17b_2_97"/>
          <p:cNvGrpSpPr/>
          <p:nvPr/>
        </p:nvGrpSpPr>
        <p:grpSpPr>
          <a:xfrm>
            <a:off x="7193082" y="-2534"/>
            <a:ext cx="1443039" cy="202298"/>
            <a:chOff x="3023419" y="1430594"/>
            <a:chExt cx="2164450" cy="2156700"/>
          </a:xfrm>
        </p:grpSpPr>
        <p:sp>
          <p:nvSpPr>
            <p:cNvPr id="150" name="Google Shape;150;gc44dcee17b_2_97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1" name="Google Shape;151;gc44dcee17b_2_97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  <p:sp>
          <p:nvSpPr>
            <p:cNvPr id="152" name="Google Shape;152;gc44dcee17b_2_97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chemeClr val="lt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334DB82-CE15-AD42-AD94-38A749491E78}"/>
              </a:ext>
            </a:extLst>
          </p:cNvPr>
          <p:cNvSpPr txBox="1"/>
          <p:nvPr/>
        </p:nvSpPr>
        <p:spPr>
          <a:xfrm>
            <a:off x="189417" y="742366"/>
            <a:ext cx="3316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Fast R-CNN</a:t>
            </a:r>
            <a:r>
              <a:rPr kumimoji="1" lang="ko-KR" altLang="en-US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의 </a:t>
            </a:r>
            <a:r>
              <a:rPr kumimoji="1" lang="en-US" altLang="ko-KR" sz="1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Multi-Task Loss Function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56CFEE-646E-094E-B3B6-85A7CCAE3ABD}"/>
              </a:ext>
            </a:extLst>
          </p:cNvPr>
          <p:cNvSpPr txBox="1"/>
          <p:nvPr/>
        </p:nvSpPr>
        <p:spPr>
          <a:xfrm>
            <a:off x="189416" y="1907150"/>
            <a:ext cx="3316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L_cls</a:t>
            </a: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: Log Loss (</a:t>
            </a:r>
            <a:r>
              <a:rPr kumimoji="1" lang="en-US" altLang="ko-KR" sz="16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DataSet</a:t>
            </a:r>
            <a:r>
              <a:rPr kumimoji="1" lang="ko-KR" altLang="en-US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에 존재하는 클래스 종류</a:t>
            </a: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2D4F8D-5E7E-9347-B27E-B675C96F4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20" y="2378597"/>
            <a:ext cx="2147199" cy="3515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79BF44-16D6-3340-9F2B-CC3ACA37DBE6}"/>
              </a:ext>
            </a:extLst>
          </p:cNvPr>
          <p:cNvSpPr txBox="1"/>
          <p:nvPr/>
        </p:nvSpPr>
        <p:spPr>
          <a:xfrm>
            <a:off x="189416" y="2915864"/>
            <a:ext cx="272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L_reg</a:t>
            </a: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: Smooth L1 (</a:t>
            </a:r>
            <a:r>
              <a:rPr kumimoji="1" lang="en-US" altLang="ko-KR" sz="16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ti</a:t>
            </a: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 </a:t>
            </a:r>
            <a:r>
              <a:rPr kumimoji="1" lang="en-US" altLang="ko-KR" sz="16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ti</a:t>
            </a:r>
            <a:r>
              <a:rPr kumimoji="1" lang="en-US" altLang="ko-KR" sz="1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*)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21EE173B-933A-C745-8B4C-9702FB5F8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20" y="3320376"/>
            <a:ext cx="2433779" cy="8596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D895B7-BD09-F74A-BD65-C295B9206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20" y="1249202"/>
            <a:ext cx="3233976" cy="3339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B63646-09A7-4E4A-BA5F-9CD95FA8FD1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577051" y="661640"/>
            <a:ext cx="5127368" cy="382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8992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2779</TotalTime>
  <Words>514</Words>
  <Application>Microsoft Macintosh PowerPoint</Application>
  <PresentationFormat>화면 슬라이드 쇼(16:9)</PresentationFormat>
  <Paragraphs>87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Malgun Gothic</vt:lpstr>
      <vt:lpstr>Nanum Pen Script</vt:lpstr>
      <vt:lpstr>Arial</vt:lpstr>
      <vt:lpstr>Simple Light</vt:lpstr>
      <vt:lpstr>딥러닝 논문 구현 스터디 – 1팀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김민규</cp:lastModifiedBy>
  <cp:revision>33</cp:revision>
  <dcterms:modified xsi:type="dcterms:W3CDTF">2021-05-25T10:51:33Z</dcterms:modified>
</cp:coreProperties>
</file>